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9" r:id="rId4"/>
    <p:sldId id="263" r:id="rId5"/>
    <p:sldId id="271" r:id="rId6"/>
    <p:sldId id="274" r:id="rId7"/>
    <p:sldId id="276" r:id="rId8"/>
    <p:sldId id="277" r:id="rId9"/>
    <p:sldId id="270" r:id="rId10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48CA6-7C22-4E1A-850B-38D4C0C69B2C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1DE43-FDDF-4836-9B74-CB2522E74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81F5-8976-4560-AB7A-DA811AAE86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B3AF9-1326-48F0-8D9C-54FC7F4F40A7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FCAC260-B605-4972-A618-097CEB32331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46C1EC6-F51A-47F3-88A7-21419CB4362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2C461BA-EED2-4121-B510-E46674E7A85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B7613C1-9180-4EC9-B36D-479CEBE2AE7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E00C-7AB7-40F6-80D7-998AFC4E95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A146-B05C-41A8-AB39-8D51C203F7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1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6812A9A-7A5D-466B-8986-0B1CD9E8E64D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619AB0D-F495-46EF-8940-D140AE2DB09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4B90300-6909-4BB6-8D37-0255577739D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0D7D39C-66E5-4804-9B31-D6FCDB4FAF3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E32D008-C5BC-4BEB-B56C-AE6EE33AB3B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B1ECD1-01CC-4A99-B25B-5CFFF87AEBB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45098D7-D9AE-4DA2-B1BB-87078038CEB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B1A0F2F-8D6C-4157-A2F2-4840B8BA10E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</a:pPr>
            <a:fld id="{CF5A68B4-F81E-4B26-A77F-7D090EF56AC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v.megafon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1"/>
          <p:cNvPicPr/>
          <p:nvPr/>
        </p:nvPicPr>
        <p:blipFill>
          <a:blip r:embed="rId2"/>
          <a:srcRect t="1303" b="1704"/>
          <a:stretch/>
        </p:blipFill>
        <p:spPr>
          <a:xfrm>
            <a:off x="0" y="2520"/>
            <a:ext cx="12191400" cy="4952160"/>
          </a:xfrm>
          <a:prstGeom prst="rect">
            <a:avLst/>
          </a:prstGeom>
          <a:ln w="0">
            <a:noFill/>
          </a:ln>
        </p:spPr>
      </p:pic>
      <p:sp>
        <p:nvSpPr>
          <p:cNvPr id="83" name="Прямоугольник 8"/>
          <p:cNvSpPr/>
          <p:nvPr/>
        </p:nvSpPr>
        <p:spPr>
          <a:xfrm>
            <a:off x="0" y="4915080"/>
            <a:ext cx="12191400" cy="19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84" name="Название презентации"/>
          <p:cNvSpPr/>
          <p:nvPr/>
        </p:nvSpPr>
        <p:spPr>
          <a:xfrm>
            <a:off x="280800" y="5219280"/>
            <a:ext cx="11423160" cy="64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spc="-1" dirty="0" smtClean="0">
                <a:solidFill>
                  <a:srgbClr val="000000"/>
                </a:solidFill>
                <a:latin typeface="Arial Black"/>
                <a:ea typeface="DejaVu Sans"/>
              </a:rPr>
              <a:t>Голосовой робот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85" name="Дополнительная информация"/>
          <p:cNvSpPr/>
          <p:nvPr/>
        </p:nvSpPr>
        <p:spPr>
          <a:xfrm>
            <a:off x="280800" y="5683320"/>
            <a:ext cx="9549360" cy="40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0" strike="noStrike" spc="-1">
                <a:solidFill>
                  <a:srgbClr val="00B956"/>
                </a:solidFill>
                <a:latin typeface="Arial Black"/>
                <a:ea typeface="DejaVu Sans"/>
              </a:rPr>
              <a:t>Услуга с искусственным интеллектом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86" name="Рисунок 5"/>
          <p:cNvPicPr/>
          <p:nvPr/>
        </p:nvPicPr>
        <p:blipFill>
          <a:blip r:embed="rId3"/>
          <a:stretch/>
        </p:blipFill>
        <p:spPr>
          <a:xfrm>
            <a:off x="9744480" y="5947920"/>
            <a:ext cx="2312280" cy="73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10340677" y="6163664"/>
            <a:ext cx="1446225" cy="260913"/>
          </a:xfrm>
          <a:prstGeom prst="roundRect">
            <a:avLst>
              <a:gd name="adj" fmla="val 50000"/>
            </a:avLst>
          </a:prstGeom>
          <a:solidFill>
            <a:srgbClr val="00B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43" name="Текст 17"/>
          <p:cNvSpPr txBox="1">
            <a:spLocks/>
          </p:cNvSpPr>
          <p:nvPr/>
        </p:nvSpPr>
        <p:spPr>
          <a:xfrm>
            <a:off x="10454253" y="6116620"/>
            <a:ext cx="1381445" cy="3366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107289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Tx/>
              <a:buNone/>
              <a:defRPr lang="ru-RU" sz="800" kern="1200" baseline="0">
                <a:solidFill>
                  <a:srgbClr val="A6A6A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9882" indent="-92077" algn="l" defTabSz="107289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lang="ru-RU" sz="105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7079" indent="-103191" algn="l" defTabSz="107289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lang="ru-RU" sz="105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89038" indent="-92077" algn="l" defTabSz="107289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lang="ru-RU" sz="105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36724" indent="-92077" algn="l" defTabSz="107289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lang="ru-RU" sz="105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950454" indent="-268223" algn="l" defTabSz="10728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900" indent="-268223" algn="l" defTabSz="10728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346" indent="-268223" algn="l" defTabSz="10728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792" indent="-268223" algn="l" defTabSz="10728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72866">
              <a:spcAft>
                <a:spcPts val="0"/>
              </a:spcAft>
              <a:buClr>
                <a:srgbClr val="ED7D31"/>
              </a:buClr>
            </a:pPr>
            <a:r>
              <a:rPr dirty="0" smtClean="0">
                <a:solidFill>
                  <a:prstClr val="white"/>
                </a:solidFill>
                <a:latin typeface="Arial" panose="020B0604020202020204" pitchFamily="34" charset="0"/>
              </a:rPr>
              <a:t>Подробности </a:t>
            </a:r>
            <a:r>
              <a:rPr b="1" u="sng" dirty="0" smtClean="0">
                <a:solidFill>
                  <a:prstClr val="white"/>
                </a:solidFill>
                <a:latin typeface="Arial" panose="020B0604020202020204" pitchFamily="34" charset="0"/>
                <a:hlinkClick r:id="rId3"/>
              </a:rPr>
              <a:t>на сайте</a:t>
            </a:r>
            <a:endParaRPr b="1" u="sng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1" b="17141"/>
          <a:stretch/>
        </p:blipFill>
        <p:spPr>
          <a:xfrm>
            <a:off x="1685065" y="1963553"/>
            <a:ext cx="8260796" cy="3734603"/>
          </a:xfrm>
          <a:prstGeom prst="rect">
            <a:avLst/>
          </a:prstGeom>
        </p:spPr>
      </p:pic>
      <p:sp>
        <p:nvSpPr>
          <p:cNvPr id="26" name="- подзаголовок слайда"/>
          <p:cNvSpPr txBox="1">
            <a:spLocks/>
          </p:cNvSpPr>
          <p:nvPr/>
        </p:nvSpPr>
        <p:spPr>
          <a:xfrm>
            <a:off x="297934" y="903638"/>
            <a:ext cx="9633213" cy="3789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B956"/>
                </a:solidFill>
                <a:latin typeface="+mj-lt"/>
                <a:cs typeface="Arial" panose="020B0604020202020204" pitchFamily="34" charset="0"/>
              </a:rPr>
              <a:t>Голосовой робот с естественной речью </a:t>
            </a:r>
            <a:r>
              <a:rPr lang="ru-RU" sz="1800" dirty="0">
                <a:solidFill>
                  <a:srgbClr val="00B956"/>
                </a:solidFill>
                <a:latin typeface="+mj-lt"/>
                <a:cs typeface="Arial" panose="020B0604020202020204" pitchFamily="34" charset="0"/>
              </a:rPr>
              <a:t>поможет выстроить приятное комфортное общение с вашими потенциальными клиентами</a:t>
            </a:r>
            <a:endParaRPr lang="ru-RU" sz="1800" dirty="0">
              <a:solidFill>
                <a:srgbClr val="00B956"/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7145" y="4533200"/>
            <a:ext cx="4012973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Надежный голосовой канал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480097" y="2160713"/>
            <a:ext cx="381646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Восприятие на слух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480097" y="4533200"/>
            <a:ext cx="3559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Современные технологии искусственного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интеллекта</a:t>
            </a:r>
          </a:p>
          <a:p>
            <a:pPr fontAlgn="base"/>
            <a:endParaRPr lang="ru-RU" sz="14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7145" y="2160714"/>
            <a:ext cx="3958061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ru-RU" sz="1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Естественность </a:t>
            </a:r>
            <a:r>
              <a:rPr lang="ru-RU" sz="14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речи</a:t>
            </a:r>
            <a:endParaRPr lang="ru-RU" sz="14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7145" y="2494793"/>
            <a:ext cx="294273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Ответ без задержек и пауз</a:t>
            </a:r>
          </a:p>
          <a:p>
            <a:pPr marL="171450" indent="-171450" fontAlgn="base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Реакция на перебивания</a:t>
            </a:r>
          </a:p>
          <a:p>
            <a:pPr marL="171450" indent="-171450" fontAlgn="base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Имитация </a:t>
            </a:r>
            <a:r>
              <a:rPr lang="ru-RU" sz="1200" dirty="0">
                <a:solidFill>
                  <a:srgbClr val="000000"/>
                </a:solidFill>
                <a:cs typeface="Arial" panose="020B0604020202020204" pitchFamily="34" charset="0"/>
              </a:rPr>
              <a:t>настроения и эмоций</a:t>
            </a:r>
          </a:p>
          <a:p>
            <a:pPr marL="171450" indent="-171450" fontAlgn="base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ru-RU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Запись профессиональными дикторами и выбор голоса</a:t>
            </a:r>
            <a:endParaRPr lang="ru-RU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480097" y="2494793"/>
            <a:ext cx="3176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rgbClr val="000000"/>
                </a:solidFill>
                <a:cs typeface="Arial" panose="020B0604020202020204" pitchFamily="34" charset="0"/>
              </a:rPr>
              <a:t>Выбор голоса для каждого звонка</a:t>
            </a:r>
          </a:p>
          <a:p>
            <a:pPr marL="171450" indent="-171450" fontAlgn="base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rgbClr val="000000"/>
                </a:solidFill>
                <a:cs typeface="Arial" panose="020B0604020202020204" pitchFamily="34" charset="0"/>
              </a:rPr>
              <a:t>Качественные диалоги</a:t>
            </a:r>
          </a:p>
          <a:p>
            <a:pPr marL="171450" indent="-171450" fontAlgn="base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rgbClr val="000000"/>
                </a:solidFill>
                <a:cs typeface="Arial" panose="020B0604020202020204" pitchFamily="34" charset="0"/>
              </a:rPr>
              <a:t>Сохранение истории разговора</a:t>
            </a:r>
          </a:p>
          <a:p>
            <a:pPr marL="171450" indent="-171450" fontAlgn="base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rgbClr val="000000"/>
                </a:solidFill>
                <a:cs typeface="Arial" panose="020B0604020202020204" pitchFamily="34" charset="0"/>
              </a:rPr>
              <a:t>Уникальный алгоритм принятия решения об окончании речи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7145" y="5118751"/>
            <a:ext cx="326898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rgbClr val="000000"/>
                </a:solidFill>
                <a:cs typeface="Arial" panose="020B0604020202020204" pitchFamily="34" charset="0"/>
              </a:rPr>
              <a:t>Дополнительно можно подключить 8800</a:t>
            </a:r>
          </a:p>
          <a:p>
            <a:pPr marL="171450" indent="-171450" fontAlgn="base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rgbClr val="000000"/>
                </a:solidFill>
                <a:cs typeface="Arial" panose="020B0604020202020204" pitchFamily="34" charset="0"/>
              </a:rPr>
              <a:t>Отображение номера в поле АОН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36034" y="4845475"/>
            <a:ext cx="2173815" cy="26985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 </a:t>
            </a:r>
            <a:r>
              <a:rPr lang="ru-RU" sz="1200" dirty="0">
                <a:solidFill>
                  <a:schemeClr val="tx1"/>
                </a:solidFill>
              </a:rPr>
              <a:t>услугой </a:t>
            </a:r>
            <a:r>
              <a:rPr lang="en-US" sz="1200" dirty="0">
                <a:solidFill>
                  <a:schemeClr val="tx1"/>
                </a:solidFill>
              </a:rPr>
              <a:t>IP-</a:t>
            </a:r>
            <a:r>
              <a:rPr lang="ru-RU" sz="1200" dirty="0">
                <a:solidFill>
                  <a:schemeClr val="tx1"/>
                </a:solidFill>
              </a:rPr>
              <a:t>телефонии</a:t>
            </a:r>
          </a:p>
        </p:txBody>
      </p:sp>
      <p:sp>
        <p:nvSpPr>
          <p:cNvPr id="36" name="Заголовок 5"/>
          <p:cNvSpPr txBox="1">
            <a:spLocks/>
          </p:cNvSpPr>
          <p:nvPr/>
        </p:nvSpPr>
        <p:spPr>
          <a:xfrm>
            <a:off x="279267" y="304906"/>
            <a:ext cx="11417565" cy="7423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spc="-1" dirty="0">
                <a:solidFill>
                  <a:srgbClr val="000000"/>
                </a:solidFill>
                <a:latin typeface="Arial Black"/>
                <a:ea typeface="DejaVu Sans"/>
              </a:rPr>
              <a:t>Голосовой</a:t>
            </a:r>
            <a:r>
              <a:rPr lang="ru-RU" sz="36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3200" spc="-1" dirty="0">
                <a:solidFill>
                  <a:srgbClr val="000000"/>
                </a:solidFill>
                <a:latin typeface="Arial Black"/>
                <a:ea typeface="DejaVu Sans"/>
              </a:rPr>
              <a:t>робот</a:t>
            </a:r>
            <a:endParaRPr lang="ru-RU" sz="3200" spc="-1" dirty="0">
              <a:solidFill>
                <a:srgbClr val="000000"/>
              </a:solidFill>
              <a:latin typeface="Arial Black"/>
              <a:ea typeface="DejaVu San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480097" y="5084323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fontAlgn="base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rgbClr val="000000"/>
                </a:solidFill>
                <a:cs typeface="Arial" panose="020B0604020202020204" pitchFamily="34" charset="0"/>
              </a:rPr>
              <a:t>Использование алгоритмов нейронной сети</a:t>
            </a:r>
          </a:p>
          <a:p>
            <a:pPr marL="171450" indent="-171450" fontAlgn="base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rgbClr val="000000"/>
                </a:solidFill>
                <a:cs typeface="Arial" panose="020B0604020202020204" pitchFamily="34" charset="0"/>
              </a:rPr>
              <a:t>Машинное обучение</a:t>
            </a:r>
          </a:p>
          <a:p>
            <a:pPr marL="171450" indent="-171450" fontAlgn="base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ru-RU" sz="1200" dirty="0">
                <a:solidFill>
                  <a:srgbClr val="000000"/>
                </a:solidFill>
                <a:cs typeface="Arial" panose="020B0604020202020204" pitchFamily="34" charset="0"/>
              </a:rPr>
              <a:t>Потоковое распознавание</a:t>
            </a:r>
          </a:p>
        </p:txBody>
      </p:sp>
    </p:spTree>
    <p:extLst>
      <p:ext uri="{BB962C8B-B14F-4D97-AF65-F5344CB8AC3E}">
        <p14:creationId xmlns:p14="http://schemas.microsoft.com/office/powerpoint/2010/main" val="98721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775549" y="6143794"/>
            <a:ext cx="1079661" cy="341820"/>
            <a:chOff x="10776993" y="6289862"/>
            <a:chExt cx="1079995" cy="341925"/>
          </a:xfrm>
        </p:grpSpPr>
        <p:sp>
          <p:nvSpPr>
            <p:cNvPr id="4" name="Овал 3"/>
            <p:cNvSpPr/>
            <p:nvPr/>
          </p:nvSpPr>
          <p:spPr>
            <a:xfrm>
              <a:off x="10776993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ru-RU" sz="14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11515064" y="6289862"/>
              <a:ext cx="341924" cy="341925"/>
            </a:xfrm>
            <a:prstGeom prst="ellipse">
              <a:avLst/>
            </a:prstGeom>
            <a:solidFill>
              <a:srgbClr val="7319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ru-RU" sz="14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146028" y="6289862"/>
              <a:ext cx="341924" cy="341925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ru-RU" sz="14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" name="Текст 4"/>
          <p:cNvSpPr txBox="1">
            <a:spLocks/>
          </p:cNvSpPr>
          <p:nvPr/>
        </p:nvSpPr>
        <p:spPr>
          <a:xfrm>
            <a:off x="254000" y="356518"/>
            <a:ext cx="12138452" cy="622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spc="-1" dirty="0">
                <a:solidFill>
                  <a:srgbClr val="000000"/>
                </a:solidFill>
                <a:latin typeface="Arial Black"/>
                <a:ea typeface="DejaVu Sans"/>
              </a:rPr>
              <a:t>Преимущества</a:t>
            </a:r>
            <a:r>
              <a:rPr lang="ru-RU" sz="36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3200" spc="-1" dirty="0">
                <a:solidFill>
                  <a:srgbClr val="000000"/>
                </a:solidFill>
                <a:latin typeface="Arial Black"/>
                <a:ea typeface="DejaVu Sans"/>
              </a:rPr>
              <a:t>решения</a:t>
            </a:r>
          </a:p>
        </p:txBody>
      </p:sp>
      <p:sp>
        <p:nvSpPr>
          <p:cNvPr id="47" name="Овал 46"/>
          <p:cNvSpPr/>
          <p:nvPr/>
        </p:nvSpPr>
        <p:spPr>
          <a:xfrm>
            <a:off x="313253" y="1286729"/>
            <a:ext cx="451227" cy="4512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tx1">
                <a:alpha val="3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5" y="5948026"/>
            <a:ext cx="2312861" cy="735139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7059211" y="1151748"/>
            <a:ext cx="5043396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Реакция на перебивания и умение работать с паузами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собеседника, добавление эффекта фоновых шумов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выстраивать сложные вариативные </a:t>
            </a:r>
            <a:b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диалоги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перевода на специалистов вашего </a:t>
            </a:r>
            <a:b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call-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 и других сотрудников организации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Новая технология синтеза речи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техническими процессами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 можно подключить 8800 или интегрировать с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Омниканальными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коммуникациями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прозрачных отчетов о результатах работы </a:t>
            </a:r>
            <a:b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голосового робота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6320" y="1151748"/>
            <a:ext cx="55391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Оценка технической возможности и анализ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любого запроса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голосового робота «под ключ»,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кастомная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разработка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Установка на серверное оборудование клиента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Естественный живой голос, похожий на разговор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человеком, за счет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предзаписанных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реплик робота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Точность и исполнительность в коммуникации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человеком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Понимание и восприятие любых вариантов ответа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собеседника за счет технологии машинного обучения</a:t>
            </a: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работы с разными диалектами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Локальная безопасность для бизнеса </a:t>
            </a:r>
          </a:p>
          <a:p>
            <a:pPr>
              <a:spcAft>
                <a:spcPts val="1800"/>
              </a:spcAft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13253" y="1940523"/>
            <a:ext cx="451227" cy="4512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tx1">
                <a:alpha val="3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13253" y="2594317"/>
            <a:ext cx="451227" cy="4512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tx1">
                <a:alpha val="3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13253" y="3248111"/>
            <a:ext cx="451227" cy="4512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tx1">
                <a:alpha val="3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13253" y="3901905"/>
            <a:ext cx="451227" cy="4512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tx1">
                <a:alpha val="3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13253" y="4555697"/>
            <a:ext cx="451227" cy="4512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tx1">
                <a:alpha val="3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540500" y="1286729"/>
            <a:ext cx="451227" cy="4512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tx1">
                <a:alpha val="3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540500" y="1940523"/>
            <a:ext cx="451227" cy="4512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tx1">
                <a:alpha val="3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6540500" y="2594317"/>
            <a:ext cx="451227" cy="4512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tx1">
                <a:alpha val="3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6540500" y="3248111"/>
            <a:ext cx="451227" cy="4512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tx1">
                <a:alpha val="3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6540500" y="3901905"/>
            <a:ext cx="451227" cy="4512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tx1">
                <a:alpha val="3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540500" y="4555697"/>
            <a:ext cx="451227" cy="4512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tx1">
                <a:alpha val="3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313253" y="5178604"/>
            <a:ext cx="451227" cy="4512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tx1">
                <a:alpha val="3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ru-RU" sz="1400">
              <a:solidFill>
                <a:prstClr val="white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84" y="3927377"/>
            <a:ext cx="400857" cy="40085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7" y="1293967"/>
            <a:ext cx="413005" cy="41300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7" y="2629234"/>
            <a:ext cx="388192" cy="38819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64" y="3250069"/>
            <a:ext cx="405698" cy="4056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47" y="2601709"/>
            <a:ext cx="443836" cy="4438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47" y="1974381"/>
            <a:ext cx="352260" cy="3522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26" y="4614522"/>
            <a:ext cx="371415" cy="3714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7" y="5199010"/>
            <a:ext cx="410413" cy="4104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4" y="4579135"/>
            <a:ext cx="384978" cy="3849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3" y="3272446"/>
            <a:ext cx="418051" cy="4180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3" y="1999781"/>
            <a:ext cx="331819" cy="3318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4" y="3991426"/>
            <a:ext cx="260638" cy="2625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47" y="1321952"/>
            <a:ext cx="357033" cy="35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Рисунок 37"/>
          <p:cNvPicPr/>
          <p:nvPr/>
        </p:nvPicPr>
        <p:blipFill>
          <a:blip r:embed="rId2"/>
          <a:stretch/>
        </p:blipFill>
        <p:spPr>
          <a:xfrm>
            <a:off x="189000" y="5947920"/>
            <a:ext cx="2312280" cy="734400"/>
          </a:xfrm>
          <a:prstGeom prst="rect">
            <a:avLst/>
          </a:prstGeom>
          <a:ln w="0">
            <a:noFill/>
          </a:ln>
        </p:spPr>
      </p:pic>
      <p:grpSp>
        <p:nvGrpSpPr>
          <p:cNvPr id="306" name="Группа 2"/>
          <p:cNvGrpSpPr/>
          <p:nvPr/>
        </p:nvGrpSpPr>
        <p:grpSpPr>
          <a:xfrm>
            <a:off x="10776960" y="6144480"/>
            <a:ext cx="1079280" cy="341280"/>
            <a:chOff x="10776960" y="6144480"/>
            <a:chExt cx="1079280" cy="341280"/>
          </a:xfrm>
        </p:grpSpPr>
        <p:sp>
          <p:nvSpPr>
            <p:cNvPr id="307" name="Овал 3"/>
            <p:cNvSpPr/>
            <p:nvPr/>
          </p:nvSpPr>
          <p:spPr>
            <a:xfrm>
              <a:off x="10776960" y="6144480"/>
              <a:ext cx="341280" cy="341280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8" name="Овал 4"/>
            <p:cNvSpPr/>
            <p:nvPr/>
          </p:nvSpPr>
          <p:spPr>
            <a:xfrm>
              <a:off x="11514960" y="6144480"/>
              <a:ext cx="341280" cy="341280"/>
            </a:xfrm>
            <a:prstGeom prst="ellipse">
              <a:avLst/>
            </a:prstGeom>
            <a:solidFill>
              <a:srgbClr val="7319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9" name="Овал 5"/>
            <p:cNvSpPr/>
            <p:nvPr/>
          </p:nvSpPr>
          <p:spPr>
            <a:xfrm>
              <a:off x="11145960" y="6144480"/>
              <a:ext cx="341280" cy="341280"/>
            </a:xfrm>
            <a:prstGeom prst="ellipse">
              <a:avLst/>
            </a:prstGeom>
            <a:solidFill>
              <a:srgbClr val="00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10" name="Заголовок 5"/>
          <p:cNvSpPr/>
          <p:nvPr/>
        </p:nvSpPr>
        <p:spPr>
          <a:xfrm>
            <a:off x="253080" y="353520"/>
            <a:ext cx="11171160" cy="74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000000"/>
                </a:solidFill>
                <a:latin typeface="Arial Black"/>
                <a:ea typeface="DejaVu Sans"/>
              </a:rPr>
              <a:t>Примеры сценариев автоматизации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11" name="Прямоугольник 11"/>
          <p:cNvSpPr/>
          <p:nvPr/>
        </p:nvSpPr>
        <p:spPr>
          <a:xfrm>
            <a:off x="287280" y="1669680"/>
            <a:ext cx="3558240" cy="201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20000"/>
              </a:lnSpc>
              <a:spcAft>
                <a:spcPts val="799"/>
              </a:spcAft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Новые возможности регулярного взаимодействия с клиентами </a:t>
            </a:r>
            <a:endParaRPr lang="ru-RU" sz="1350" b="0" strike="noStrike" spc="-1">
              <a:latin typeface="Arial"/>
            </a:endParaRPr>
          </a:p>
          <a:p>
            <a:pPr>
              <a:lnSpc>
                <a:spcPct val="120000"/>
              </a:lnSpc>
              <a:spcAft>
                <a:spcPts val="799"/>
              </a:spcAft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-</a:t>
            </a: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 Сообщите своим клиентам                        о событиях: изменениях, условий обслуживания</a:t>
            </a:r>
            <a:endParaRPr lang="ru-RU" sz="1350" b="0" strike="noStrike" spc="-1">
              <a:latin typeface="Arial"/>
            </a:endParaRPr>
          </a:p>
          <a:p>
            <a:pPr>
              <a:lnSpc>
                <a:spcPct val="120000"/>
              </a:lnSpc>
              <a:spcAft>
                <a:spcPts val="799"/>
              </a:spcAft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Подтвердите оформление заказа, совершение финансовых операций</a:t>
            </a:r>
            <a:endParaRPr lang="ru-RU" sz="1350" b="0" strike="noStrike" spc="-1">
              <a:latin typeface="Arial"/>
            </a:endParaRPr>
          </a:p>
        </p:txBody>
      </p:sp>
      <p:sp>
        <p:nvSpPr>
          <p:cNvPr id="312" name="Прямоугольник 15"/>
          <p:cNvSpPr/>
          <p:nvPr/>
        </p:nvSpPr>
        <p:spPr>
          <a:xfrm>
            <a:off x="371520" y="1118520"/>
            <a:ext cx="343512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800" b="1" strike="noStrike" spc="-1">
                <a:solidFill>
                  <a:srgbClr val="000000"/>
                </a:solidFill>
                <a:latin typeface="Arial Black"/>
                <a:ea typeface="GT Walsheim Pro"/>
              </a:rPr>
              <a:t>Информирование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3" name="Прямоугольник 16"/>
          <p:cNvSpPr/>
          <p:nvPr/>
        </p:nvSpPr>
        <p:spPr>
          <a:xfrm>
            <a:off x="4123080" y="1118520"/>
            <a:ext cx="265788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800" b="1" strike="noStrike" spc="-1">
                <a:solidFill>
                  <a:srgbClr val="000000"/>
                </a:solidFill>
                <a:latin typeface="Arial Black"/>
                <a:ea typeface="GT Walsheim Pro"/>
              </a:rPr>
              <a:t>Напоминание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4" name="Прямоугольник 17"/>
          <p:cNvSpPr/>
          <p:nvPr/>
        </p:nvSpPr>
        <p:spPr>
          <a:xfrm>
            <a:off x="7870320" y="1118520"/>
            <a:ext cx="287388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800" b="1" strike="noStrike" spc="-1">
                <a:solidFill>
                  <a:srgbClr val="000000"/>
                </a:solidFill>
                <a:latin typeface="Arial Black"/>
                <a:ea typeface="GT Walsheim Pro"/>
              </a:rPr>
              <a:t>Обслуживание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5" name="Прямоугольник 18"/>
          <p:cNvSpPr/>
          <p:nvPr/>
        </p:nvSpPr>
        <p:spPr>
          <a:xfrm>
            <a:off x="389160" y="3971160"/>
            <a:ext cx="325656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800" b="1" strike="noStrike" spc="-1">
                <a:solidFill>
                  <a:srgbClr val="000000"/>
                </a:solidFill>
                <a:latin typeface="Arial Black"/>
                <a:ea typeface="GT Walsheim Pro"/>
              </a:rPr>
              <a:t>Оценка качества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6" name="Прямоугольник 23"/>
          <p:cNvSpPr/>
          <p:nvPr/>
        </p:nvSpPr>
        <p:spPr>
          <a:xfrm>
            <a:off x="4136040" y="3971160"/>
            <a:ext cx="171828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ru-RU" sz="1800" b="1" strike="noStrike" spc="-1">
                <a:solidFill>
                  <a:srgbClr val="000000"/>
                </a:solidFill>
                <a:latin typeface="Arial Black"/>
                <a:ea typeface="GT Walsheim Pro"/>
              </a:rPr>
              <a:t>Продажа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17" name="Прямоугольник 25"/>
          <p:cNvSpPr/>
          <p:nvPr/>
        </p:nvSpPr>
        <p:spPr>
          <a:xfrm>
            <a:off x="4047840" y="1669680"/>
            <a:ext cx="3533040" cy="201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20000"/>
              </a:lnSpc>
              <a:spcAft>
                <a:spcPts val="799"/>
              </a:spcAft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Удобное планирование рабочего времени сотрудников в зависимости от нагрузки</a:t>
            </a:r>
            <a:endParaRPr lang="ru-RU" sz="1350" b="0" strike="noStrike" spc="-1">
              <a:latin typeface="Arial"/>
            </a:endParaRPr>
          </a:p>
          <a:p>
            <a:pPr>
              <a:lnSpc>
                <a:spcPct val="120000"/>
              </a:lnSpc>
              <a:spcAft>
                <a:spcPts val="799"/>
              </a:spcAft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-</a:t>
            </a: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 Предупредите клиентов о плановой записи на прием; известите о собеседовании</a:t>
            </a:r>
            <a:endParaRPr lang="ru-RU" sz="1350" b="0" strike="noStrike" spc="-1">
              <a:latin typeface="Arial"/>
            </a:endParaRPr>
          </a:p>
          <a:p>
            <a:pPr>
              <a:lnSpc>
                <a:spcPct val="120000"/>
              </a:lnSpc>
              <a:spcAft>
                <a:spcPts val="799"/>
              </a:spcAft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Получите подтверждение о посещении клиента в указанные дату и время</a:t>
            </a:r>
            <a:endParaRPr lang="ru-RU" sz="1350" b="0" strike="noStrike" spc="-1">
              <a:latin typeface="Arial"/>
            </a:endParaRPr>
          </a:p>
        </p:txBody>
      </p:sp>
      <p:sp>
        <p:nvSpPr>
          <p:cNvPr id="318" name="Прямоугольник 26"/>
          <p:cNvSpPr/>
          <p:nvPr/>
        </p:nvSpPr>
        <p:spPr>
          <a:xfrm>
            <a:off x="7772400" y="1688760"/>
            <a:ext cx="3661200" cy="161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Эффективный способ оптимизации бизнес-процессов</a:t>
            </a:r>
            <a:endParaRPr lang="ru-RU" sz="135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Принимайте звонки в контакт центр          и переводите на выделенного специалиста</a:t>
            </a:r>
            <a:endParaRPr lang="ru-RU" sz="135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Обрабатывайте заявки в технической поддержке</a:t>
            </a:r>
            <a:endParaRPr lang="ru-RU" sz="1350" b="0" strike="noStrike" spc="-1">
              <a:latin typeface="Arial"/>
            </a:endParaRPr>
          </a:p>
        </p:txBody>
      </p:sp>
      <p:sp>
        <p:nvSpPr>
          <p:cNvPr id="319" name="Прямоугольник 27"/>
          <p:cNvSpPr/>
          <p:nvPr/>
        </p:nvSpPr>
        <p:spPr>
          <a:xfrm>
            <a:off x="291600" y="4500360"/>
            <a:ext cx="3532680" cy="127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20000"/>
              </a:lnSpc>
              <a:spcAft>
                <a:spcPts val="799"/>
              </a:spcAft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Посмотрите на  себя глазами клиента</a:t>
            </a:r>
            <a:endParaRPr lang="ru-RU" sz="1350" b="0" strike="noStrike" spc="-1">
              <a:latin typeface="Arial"/>
            </a:endParaRPr>
          </a:p>
          <a:p>
            <a:pPr>
              <a:lnSpc>
                <a:spcPct val="120000"/>
              </a:lnSpc>
              <a:spcAft>
                <a:spcPts val="799"/>
              </a:spcAft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Проведите опрос посещения клиентами вашей компании</a:t>
            </a:r>
            <a:endParaRPr lang="ru-RU" sz="1350" b="0" strike="noStrike" spc="-1">
              <a:latin typeface="Arial"/>
            </a:endParaRPr>
          </a:p>
          <a:p>
            <a:pPr>
              <a:lnSpc>
                <a:spcPct val="120000"/>
              </a:lnSpc>
              <a:spcAft>
                <a:spcPts val="799"/>
              </a:spcAft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Соберите обратную связь о сервисе</a:t>
            </a:r>
            <a:endParaRPr lang="ru-RU" sz="1350" b="0" strike="noStrike" spc="-1">
              <a:latin typeface="Arial"/>
            </a:endParaRPr>
          </a:p>
        </p:txBody>
      </p:sp>
      <p:sp>
        <p:nvSpPr>
          <p:cNvPr id="320" name="Прямоугольник 28"/>
          <p:cNvSpPr/>
          <p:nvPr/>
        </p:nvSpPr>
        <p:spPr>
          <a:xfrm>
            <a:off x="4046400" y="4522320"/>
            <a:ext cx="3470760" cy="117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Новый способ осуществления продажи  и предложения клиентам услуг</a:t>
            </a:r>
            <a:endParaRPr lang="ru-RU" sz="135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- </a:t>
            </a: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Холодные звонки</a:t>
            </a:r>
            <a:endParaRPr lang="ru-RU" sz="1350" b="0" strike="noStrike" spc="-1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- Up</a:t>
            </a: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-</a:t>
            </a: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sale</a:t>
            </a: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;</a:t>
            </a: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с</a:t>
            </a: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ross</a:t>
            </a: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-</a:t>
            </a: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Calibri"/>
              </a:rPr>
              <a:t>sale</a:t>
            </a:r>
            <a:endParaRPr lang="ru-RU" sz="1350" b="0" strike="noStrike" spc="-1">
              <a:latin typeface="Arial"/>
            </a:endParaRPr>
          </a:p>
        </p:txBody>
      </p:sp>
      <p:sp>
        <p:nvSpPr>
          <p:cNvPr id="321" name="Прямоугольник 30"/>
          <p:cNvSpPr/>
          <p:nvPr/>
        </p:nvSpPr>
        <p:spPr>
          <a:xfrm>
            <a:off x="7875360" y="1487160"/>
            <a:ext cx="3269880" cy="52200"/>
          </a:xfrm>
          <a:prstGeom prst="rect">
            <a:avLst/>
          </a:prstGeom>
          <a:solidFill>
            <a:srgbClr val="FFA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22" name="Прямоугольник 29"/>
          <p:cNvSpPr/>
          <p:nvPr/>
        </p:nvSpPr>
        <p:spPr>
          <a:xfrm>
            <a:off x="4132440" y="1487160"/>
            <a:ext cx="3269880" cy="52200"/>
          </a:xfrm>
          <a:prstGeom prst="rect">
            <a:avLst/>
          </a:prstGeom>
          <a:solidFill>
            <a:srgbClr val="EB5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23" name="Прямоугольник 19"/>
          <p:cNvSpPr/>
          <p:nvPr/>
        </p:nvSpPr>
        <p:spPr>
          <a:xfrm>
            <a:off x="389160" y="1487160"/>
            <a:ext cx="3269880" cy="52200"/>
          </a:xfrm>
          <a:prstGeom prst="rect">
            <a:avLst/>
          </a:prstGeom>
          <a:solidFill>
            <a:srgbClr val="5B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24" name="Прямоугольник 22"/>
          <p:cNvSpPr/>
          <p:nvPr/>
        </p:nvSpPr>
        <p:spPr>
          <a:xfrm>
            <a:off x="389160" y="4345560"/>
            <a:ext cx="3278880" cy="53280"/>
          </a:xfrm>
          <a:prstGeom prst="rect">
            <a:avLst/>
          </a:prstGeom>
          <a:solidFill>
            <a:srgbClr val="444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325" name="Прямоугольник 31"/>
          <p:cNvSpPr/>
          <p:nvPr/>
        </p:nvSpPr>
        <p:spPr>
          <a:xfrm>
            <a:off x="4150080" y="4346280"/>
            <a:ext cx="3269880" cy="52200"/>
          </a:xfrm>
          <a:prstGeom prst="rect">
            <a:avLst/>
          </a:prstGeom>
          <a:solidFill>
            <a:srgbClr val="00B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>
          <a:xfrm>
            <a:off x="295745" y="328037"/>
            <a:ext cx="10631993" cy="7423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spc="-1" dirty="0">
                <a:solidFill>
                  <a:srgbClr val="000000"/>
                </a:solidFill>
                <a:latin typeface="Arial Black"/>
                <a:ea typeface="DejaVu Sans"/>
              </a:rPr>
              <a:t>Кому будет полезен </a:t>
            </a:r>
            <a:r>
              <a:rPr lang="ru-RU" sz="3200" dirty="0" smtClean="0">
                <a:solidFill>
                  <a:srgbClr val="00B956"/>
                </a:solidFill>
                <a:latin typeface="Arial Black" panose="020B0A04020102020204" pitchFamily="34" charset="0"/>
              </a:rPr>
              <a:t>Голосовой робот</a:t>
            </a:r>
            <a:endParaRPr lang="ru-RU" sz="3200" dirty="0">
              <a:solidFill>
                <a:srgbClr val="00B956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377" y="910022"/>
            <a:ext cx="9480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  <a:cs typeface="Arial" panose="020B0604020202020204" pitchFamily="34" charset="0"/>
              </a:rPr>
              <a:t>Продукт подойдет любому бизнесу, который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связан с регулярными </a:t>
            </a:r>
            <a:r>
              <a:rPr lang="ru-RU" sz="1600" dirty="0" err="1">
                <a:latin typeface="+mj-lt"/>
                <a:cs typeface="Arial" panose="020B0604020202020204" pitchFamily="34" charset="0"/>
              </a:rPr>
              <a:t>обзвонами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 клиентской базы, поиском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и обслуживанием клиентов по телефону</a:t>
            </a:r>
            <a:endParaRPr lang="ru-RU" sz="16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908256" y="2207369"/>
            <a:ext cx="3468962" cy="3265350"/>
            <a:chOff x="7251763" y="2218063"/>
            <a:chExt cx="3468962" cy="3265350"/>
          </a:xfrm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7251763" y="2218063"/>
              <a:ext cx="3126029" cy="3265350"/>
            </a:xfrm>
            <a:prstGeom prst="roundRect">
              <a:avLst>
                <a:gd name="adj" fmla="val 13842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 anchorCtr="0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885425" y="2728306"/>
              <a:ext cx="28353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+mj-lt"/>
                  <a:cs typeface="Arial" panose="020B0604020202020204" pitchFamily="34" charset="0"/>
                </a:rPr>
                <a:t>Подразделения:</a:t>
              </a:r>
              <a:endParaRPr lang="ru-RU" sz="12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85425" y="3161518"/>
              <a:ext cx="2658533" cy="176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─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Контакт-центр,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─"/>
              </a:pPr>
              <a:r>
                <a:rPr lang="ru-RU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Телемаркетинг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─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Маркетинг </a:t>
              </a:r>
              <a:b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в том числе агентства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),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─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Продажи,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─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Техническая поддержка,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─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Администрация.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Полилиния 68"/>
          <p:cNvSpPr/>
          <p:nvPr/>
        </p:nvSpPr>
        <p:spPr>
          <a:xfrm rot="16200000" flipV="1">
            <a:off x="3032064" y="3503666"/>
            <a:ext cx="435287" cy="258857"/>
          </a:xfrm>
          <a:custGeom>
            <a:avLst/>
            <a:gdLst>
              <a:gd name="connsiteX0" fmla="*/ 0 w 1016000"/>
              <a:gd name="connsiteY0" fmla="*/ 0 h 0"/>
              <a:gd name="connsiteX1" fmla="*/ 1016000 w 1016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noFill/>
          <a:ln w="9525">
            <a:solidFill>
              <a:srgbClr val="00B956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0" name="Полилиния 69"/>
          <p:cNvSpPr/>
          <p:nvPr/>
        </p:nvSpPr>
        <p:spPr>
          <a:xfrm rot="16200000">
            <a:off x="696350" y="4415800"/>
            <a:ext cx="4383885" cy="981700"/>
          </a:xfrm>
          <a:custGeom>
            <a:avLst/>
            <a:gdLst>
              <a:gd name="connsiteX0" fmla="*/ 0 w 3854245"/>
              <a:gd name="connsiteY0" fmla="*/ 363793 h 363793"/>
              <a:gd name="connsiteX1" fmla="*/ 2841523 w 3854245"/>
              <a:gd name="connsiteY1" fmla="*/ 363793 h 363793"/>
              <a:gd name="connsiteX2" fmla="*/ 3205316 w 3854245"/>
              <a:gd name="connsiteY2" fmla="*/ 0 h 363793"/>
              <a:gd name="connsiteX3" fmla="*/ 3854245 w 3854245"/>
              <a:gd name="connsiteY3" fmla="*/ 0 h 363793"/>
              <a:gd name="connsiteX0" fmla="*/ 0 w 4328581"/>
              <a:gd name="connsiteY0" fmla="*/ 363793 h 363793"/>
              <a:gd name="connsiteX1" fmla="*/ 3315859 w 4328581"/>
              <a:gd name="connsiteY1" fmla="*/ 363793 h 363793"/>
              <a:gd name="connsiteX2" fmla="*/ 3679652 w 4328581"/>
              <a:gd name="connsiteY2" fmla="*/ 0 h 363793"/>
              <a:gd name="connsiteX3" fmla="*/ 4328581 w 4328581"/>
              <a:gd name="connsiteY3" fmla="*/ 0 h 363793"/>
              <a:gd name="connsiteX0" fmla="*/ 0 w 3892352"/>
              <a:gd name="connsiteY0" fmla="*/ 363794 h 363794"/>
              <a:gd name="connsiteX1" fmla="*/ 2879630 w 3892352"/>
              <a:gd name="connsiteY1" fmla="*/ 363793 h 363794"/>
              <a:gd name="connsiteX2" fmla="*/ 3243423 w 3892352"/>
              <a:gd name="connsiteY2" fmla="*/ 0 h 363794"/>
              <a:gd name="connsiteX3" fmla="*/ 3892352 w 3892352"/>
              <a:gd name="connsiteY3" fmla="*/ 0 h 36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2352" h="363794">
                <a:moveTo>
                  <a:pt x="0" y="363794"/>
                </a:moveTo>
                <a:lnTo>
                  <a:pt x="2879630" y="363793"/>
                </a:lnTo>
                <a:lnTo>
                  <a:pt x="3243423" y="0"/>
                </a:lnTo>
                <a:lnTo>
                  <a:pt x="3892352" y="0"/>
                </a:lnTo>
              </a:path>
            </a:pathLst>
          </a:custGeom>
          <a:noFill/>
          <a:ln w="9525">
            <a:solidFill>
              <a:srgbClr val="00B956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1" name="Полилиния 70"/>
          <p:cNvSpPr/>
          <p:nvPr/>
        </p:nvSpPr>
        <p:spPr>
          <a:xfrm rot="16200000">
            <a:off x="-532663" y="5096162"/>
            <a:ext cx="3244743" cy="644978"/>
          </a:xfrm>
          <a:custGeom>
            <a:avLst/>
            <a:gdLst>
              <a:gd name="connsiteX0" fmla="*/ 0 w 3573517"/>
              <a:gd name="connsiteY0" fmla="*/ 399393 h 399393"/>
              <a:gd name="connsiteX1" fmla="*/ 515007 w 3573517"/>
              <a:gd name="connsiteY1" fmla="*/ 399393 h 399393"/>
              <a:gd name="connsiteX2" fmla="*/ 1156138 w 3573517"/>
              <a:gd name="connsiteY2" fmla="*/ 0 h 399393"/>
              <a:gd name="connsiteX3" fmla="*/ 3573517 w 3573517"/>
              <a:gd name="connsiteY3" fmla="*/ 0 h 399393"/>
              <a:gd name="connsiteX0" fmla="*/ 0 w 5374334"/>
              <a:gd name="connsiteY0" fmla="*/ 399393 h 399393"/>
              <a:gd name="connsiteX1" fmla="*/ 515007 w 5374334"/>
              <a:gd name="connsiteY1" fmla="*/ 399393 h 399393"/>
              <a:gd name="connsiteX2" fmla="*/ 1156138 w 5374334"/>
              <a:gd name="connsiteY2" fmla="*/ 0 h 399393"/>
              <a:gd name="connsiteX3" fmla="*/ 5374334 w 5374334"/>
              <a:gd name="connsiteY3" fmla="*/ 0 h 39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4334" h="399393">
                <a:moveTo>
                  <a:pt x="0" y="399393"/>
                </a:moveTo>
                <a:lnTo>
                  <a:pt x="515007" y="399393"/>
                </a:lnTo>
                <a:lnTo>
                  <a:pt x="1156138" y="0"/>
                </a:lnTo>
                <a:lnTo>
                  <a:pt x="5374334" y="0"/>
                </a:lnTo>
              </a:path>
            </a:pathLst>
          </a:custGeom>
          <a:noFill/>
          <a:ln w="9525">
            <a:solidFill>
              <a:srgbClr val="00B956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2" name="Полилиния 71"/>
          <p:cNvSpPr/>
          <p:nvPr/>
        </p:nvSpPr>
        <p:spPr>
          <a:xfrm rot="16200000">
            <a:off x="765770" y="5659878"/>
            <a:ext cx="2101250" cy="661036"/>
          </a:xfrm>
          <a:custGeom>
            <a:avLst/>
            <a:gdLst>
              <a:gd name="connsiteX0" fmla="*/ 0 w 2120900"/>
              <a:gd name="connsiteY0" fmla="*/ 647700 h 647700"/>
              <a:gd name="connsiteX1" fmla="*/ 812800 w 2120900"/>
              <a:gd name="connsiteY1" fmla="*/ 647700 h 647700"/>
              <a:gd name="connsiteX2" fmla="*/ 1244600 w 2120900"/>
              <a:gd name="connsiteY2" fmla="*/ 0 h 647700"/>
              <a:gd name="connsiteX3" fmla="*/ 2120900 w 2120900"/>
              <a:gd name="connsiteY3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647700">
                <a:moveTo>
                  <a:pt x="0" y="647700"/>
                </a:moveTo>
                <a:lnTo>
                  <a:pt x="812800" y="647700"/>
                </a:lnTo>
                <a:lnTo>
                  <a:pt x="1244600" y="0"/>
                </a:lnTo>
                <a:lnTo>
                  <a:pt x="2120900" y="0"/>
                </a:lnTo>
              </a:path>
            </a:pathLst>
          </a:custGeom>
          <a:noFill/>
          <a:ln w="9525">
            <a:solidFill>
              <a:srgbClr val="00B956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3" name="Полилиния 72"/>
          <p:cNvSpPr/>
          <p:nvPr/>
        </p:nvSpPr>
        <p:spPr>
          <a:xfrm rot="16200000">
            <a:off x="2995938" y="2905761"/>
            <a:ext cx="1864638" cy="1098234"/>
          </a:xfrm>
          <a:custGeom>
            <a:avLst/>
            <a:gdLst>
              <a:gd name="connsiteX0" fmla="*/ 0 w 719666"/>
              <a:gd name="connsiteY0" fmla="*/ 0 h 262466"/>
              <a:gd name="connsiteX1" fmla="*/ 262466 w 719666"/>
              <a:gd name="connsiteY1" fmla="*/ 262466 h 262466"/>
              <a:gd name="connsiteX2" fmla="*/ 719666 w 719666"/>
              <a:gd name="connsiteY2" fmla="*/ 262466 h 26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666" h="262466">
                <a:moveTo>
                  <a:pt x="0" y="0"/>
                </a:moveTo>
                <a:lnTo>
                  <a:pt x="262466" y="262466"/>
                </a:lnTo>
                <a:lnTo>
                  <a:pt x="719666" y="262466"/>
                </a:lnTo>
              </a:path>
            </a:pathLst>
          </a:custGeom>
          <a:noFill/>
          <a:ln w="9525">
            <a:solidFill>
              <a:srgbClr val="00B956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4" name="Полилиния 73"/>
          <p:cNvSpPr/>
          <p:nvPr/>
        </p:nvSpPr>
        <p:spPr>
          <a:xfrm rot="5400000" flipH="1">
            <a:off x="3016606" y="5377455"/>
            <a:ext cx="2498763" cy="976823"/>
          </a:xfrm>
          <a:custGeom>
            <a:avLst/>
            <a:gdLst>
              <a:gd name="connsiteX0" fmla="*/ 0 w 2120900"/>
              <a:gd name="connsiteY0" fmla="*/ 647700 h 647700"/>
              <a:gd name="connsiteX1" fmla="*/ 812800 w 2120900"/>
              <a:gd name="connsiteY1" fmla="*/ 647700 h 647700"/>
              <a:gd name="connsiteX2" fmla="*/ 1244600 w 2120900"/>
              <a:gd name="connsiteY2" fmla="*/ 0 h 647700"/>
              <a:gd name="connsiteX3" fmla="*/ 2120900 w 2120900"/>
              <a:gd name="connsiteY3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647700">
                <a:moveTo>
                  <a:pt x="0" y="647700"/>
                </a:moveTo>
                <a:lnTo>
                  <a:pt x="812800" y="647700"/>
                </a:lnTo>
                <a:lnTo>
                  <a:pt x="1244600" y="0"/>
                </a:lnTo>
                <a:lnTo>
                  <a:pt x="2120900" y="0"/>
                </a:lnTo>
              </a:path>
            </a:pathLst>
          </a:custGeom>
          <a:noFill/>
          <a:ln w="9525">
            <a:solidFill>
              <a:srgbClr val="00B956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5" name="Овал 74"/>
          <p:cNvSpPr/>
          <p:nvPr/>
        </p:nvSpPr>
        <p:spPr>
          <a:xfrm>
            <a:off x="2157228" y="2256210"/>
            <a:ext cx="492274" cy="492274"/>
          </a:xfrm>
          <a:prstGeom prst="ellipse">
            <a:avLst/>
          </a:prstGeom>
          <a:solidFill>
            <a:srgbClr val="28B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76" name="Овал 75"/>
          <p:cNvSpPr/>
          <p:nvPr/>
        </p:nvSpPr>
        <p:spPr>
          <a:xfrm>
            <a:off x="4230006" y="2341758"/>
            <a:ext cx="492274" cy="492274"/>
          </a:xfrm>
          <a:prstGeom prst="ellipse">
            <a:avLst/>
          </a:prstGeom>
          <a:solidFill>
            <a:srgbClr val="28B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77" name="Овал 76"/>
          <p:cNvSpPr/>
          <p:nvPr/>
        </p:nvSpPr>
        <p:spPr>
          <a:xfrm>
            <a:off x="4500465" y="4183368"/>
            <a:ext cx="492274" cy="492274"/>
          </a:xfrm>
          <a:prstGeom prst="ellipse">
            <a:avLst/>
          </a:prstGeom>
          <a:solidFill>
            <a:srgbClr val="28B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78" name="Овал 77"/>
          <p:cNvSpPr/>
          <p:nvPr/>
        </p:nvSpPr>
        <p:spPr>
          <a:xfrm>
            <a:off x="1226291" y="4458358"/>
            <a:ext cx="492274" cy="492274"/>
          </a:xfrm>
          <a:prstGeom prst="ellipse">
            <a:avLst/>
          </a:prstGeom>
          <a:solidFill>
            <a:srgbClr val="28B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79" name="Овал 78"/>
          <p:cNvSpPr/>
          <p:nvPr/>
        </p:nvSpPr>
        <p:spPr>
          <a:xfrm>
            <a:off x="522607" y="3428973"/>
            <a:ext cx="492274" cy="492274"/>
          </a:xfrm>
          <a:prstGeom prst="ellipse">
            <a:avLst/>
          </a:prstGeom>
          <a:solidFill>
            <a:srgbClr val="28B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80" name="Прямоугольник 79"/>
          <p:cNvSpPr/>
          <p:nvPr/>
        </p:nvSpPr>
        <p:spPr>
          <a:xfrm>
            <a:off x="1702251" y="4542197"/>
            <a:ext cx="2471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Доставка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614627" y="3036869"/>
            <a:ext cx="2515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тейл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16018" y="2341758"/>
            <a:ext cx="2124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массовым подбором персонала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2641243" y="2259497"/>
            <a:ext cx="2651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Бизнес-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996188" y="3450617"/>
            <a:ext cx="1768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Финансовый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сектор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3132145" y="2953481"/>
            <a:ext cx="492274" cy="492274"/>
          </a:xfrm>
          <a:prstGeom prst="ellipse">
            <a:avLst/>
          </a:prstGeom>
          <a:solidFill>
            <a:srgbClr val="28B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86" name="Прямоугольник 85"/>
          <p:cNvSpPr/>
          <p:nvPr/>
        </p:nvSpPr>
        <p:spPr>
          <a:xfrm>
            <a:off x="4991379" y="4135192"/>
            <a:ext cx="2124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Телеком (местные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операторы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контент-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провайдеры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02" y="4225407"/>
            <a:ext cx="368404" cy="36840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3" y="3472391"/>
            <a:ext cx="368973" cy="378348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06" y="3013517"/>
            <a:ext cx="394168" cy="394168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02" y="2277158"/>
            <a:ext cx="441741" cy="4417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53" y="2393735"/>
            <a:ext cx="388319" cy="3883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4478175"/>
            <a:ext cx="431999" cy="431999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1905165" y="5114834"/>
            <a:ext cx="492274" cy="492274"/>
          </a:xfrm>
          <a:prstGeom prst="ellipse">
            <a:avLst/>
          </a:prstGeom>
          <a:solidFill>
            <a:srgbClr val="28B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95" name="Прямоугольник 94"/>
          <p:cNvSpPr/>
          <p:nvPr/>
        </p:nvSpPr>
        <p:spPr>
          <a:xfrm>
            <a:off x="2379086" y="5198673"/>
            <a:ext cx="2471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Прямая соединительная линия 96"/>
          <p:cNvCxnSpPr>
            <a:endCxn id="72" idx="1"/>
          </p:cNvCxnSpPr>
          <p:nvPr/>
        </p:nvCxnSpPr>
        <p:spPr>
          <a:xfrm>
            <a:off x="2146913" y="5607108"/>
            <a:ext cx="0" cy="62864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77" y="5154290"/>
            <a:ext cx="432922" cy="432922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5709504" y="5136729"/>
            <a:ext cx="118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Индустрия красоты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777576" y="5607108"/>
            <a:ext cx="0" cy="628644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3537248" y="5114834"/>
            <a:ext cx="492274" cy="492274"/>
          </a:xfrm>
          <a:prstGeom prst="ellipse">
            <a:avLst/>
          </a:prstGeom>
          <a:solidFill>
            <a:srgbClr val="28B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>
            <a:noAutofit/>
          </a:bodyPr>
          <a:lstStyle/>
          <a:p>
            <a:pPr algn="ctr"/>
            <a:endParaRPr lang="ru-RU" sz="120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50" y="5113222"/>
            <a:ext cx="485172" cy="485172"/>
          </a:xfrm>
          <a:prstGeom prst="rect">
            <a:avLst/>
          </a:prstGeom>
        </p:spPr>
      </p:pic>
      <p:sp>
        <p:nvSpPr>
          <p:cNvPr id="46" name="Полилиния 45"/>
          <p:cNvSpPr/>
          <p:nvPr/>
        </p:nvSpPr>
        <p:spPr>
          <a:xfrm rot="5400000" flipH="1">
            <a:off x="3863523" y="6029692"/>
            <a:ext cx="2498763" cy="789950"/>
          </a:xfrm>
          <a:custGeom>
            <a:avLst/>
            <a:gdLst>
              <a:gd name="connsiteX0" fmla="*/ 0 w 2120900"/>
              <a:gd name="connsiteY0" fmla="*/ 647700 h 647700"/>
              <a:gd name="connsiteX1" fmla="*/ 812800 w 2120900"/>
              <a:gd name="connsiteY1" fmla="*/ 647700 h 647700"/>
              <a:gd name="connsiteX2" fmla="*/ 1244600 w 2120900"/>
              <a:gd name="connsiteY2" fmla="*/ 0 h 647700"/>
              <a:gd name="connsiteX3" fmla="*/ 2120900 w 2120900"/>
              <a:gd name="connsiteY3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0900" h="647700">
                <a:moveTo>
                  <a:pt x="0" y="647700"/>
                </a:moveTo>
                <a:lnTo>
                  <a:pt x="812800" y="647700"/>
                </a:lnTo>
                <a:lnTo>
                  <a:pt x="1244600" y="0"/>
                </a:lnTo>
                <a:lnTo>
                  <a:pt x="2120900" y="0"/>
                </a:lnTo>
              </a:path>
            </a:pathLst>
          </a:custGeom>
          <a:noFill/>
          <a:ln w="9525">
            <a:solidFill>
              <a:srgbClr val="00B956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52" name="Овал 51"/>
          <p:cNvSpPr/>
          <p:nvPr/>
        </p:nvSpPr>
        <p:spPr>
          <a:xfrm>
            <a:off x="5271071" y="5114834"/>
            <a:ext cx="492274" cy="492274"/>
          </a:xfrm>
          <a:prstGeom prst="ellipse">
            <a:avLst/>
          </a:prstGeom>
          <a:solidFill>
            <a:srgbClr val="28B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>
            <a:noAutofit/>
          </a:bodyPr>
          <a:lstStyle/>
          <a:p>
            <a:pPr algn="ctr"/>
            <a:endParaRPr lang="ru-RU" sz="120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63" y="5149898"/>
            <a:ext cx="456192" cy="456192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3978206" y="5147161"/>
            <a:ext cx="806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 и услуги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>
          <a:xfrm>
            <a:off x="294020" y="263255"/>
            <a:ext cx="620070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3200" spc="-1" dirty="0">
                <a:solidFill>
                  <a:srgbClr val="000000"/>
                </a:solidFill>
                <a:latin typeface="Arial Black"/>
                <a:ea typeface="DejaVu Sans"/>
              </a:rPr>
              <a:t>Подключение</a:t>
            </a:r>
            <a:r>
              <a:rPr lang="ru-RU" sz="3200" dirty="0" smtClean="0">
                <a:latin typeface="Arial Black" panose="020B0A04020102020204" pitchFamily="34" charset="0"/>
              </a:rPr>
              <a:t> услуги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891" y="3374322"/>
            <a:ext cx="25874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 smtClean="0"/>
              <a:t>Обсудите бизнес-задачу: наши сотрудники помогут вам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</a:t>
            </a:r>
            <a:r>
              <a:rPr lang="ru-RU" dirty="0"/>
              <a:t>работе </a:t>
            </a:r>
            <a:r>
              <a:rPr lang="ru-RU" dirty="0" smtClean="0"/>
              <a:t>с запуском вашего </a:t>
            </a:r>
            <a:r>
              <a:rPr lang="ru-RU" dirty="0"/>
              <a:t>первого </a:t>
            </a:r>
            <a:r>
              <a:rPr lang="ru-RU" dirty="0" smtClean="0"/>
              <a:t>«Голосового робота».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83309" y="2385982"/>
            <a:ext cx="37273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+mj-lt"/>
              </a:rPr>
              <a:t>Свяжитесь с вашим аккаунт-менеджером</a:t>
            </a:r>
            <a:endParaRPr lang="ru-RU" sz="1200" dirty="0">
              <a:latin typeface="+mj-lt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202069" y="2340077"/>
            <a:ext cx="0" cy="212028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483309" y="2867710"/>
            <a:ext cx="513985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2972" y="1039052"/>
            <a:ext cx="4220256" cy="606503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4791" y="4200934"/>
            <a:ext cx="1275906" cy="12759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 anchorCtr="0">
            <a:noAutofit/>
          </a:bodyPr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64" y="4342480"/>
            <a:ext cx="919610" cy="94297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89583" y="3052593"/>
            <a:ext cx="37273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+mj-lt"/>
              </a:rPr>
              <a:t>и</a:t>
            </a:r>
            <a:r>
              <a:rPr lang="ru-RU" sz="1200" dirty="0" smtClean="0">
                <a:latin typeface="+mj-lt"/>
              </a:rPr>
              <a:t>ли по номеру 8800-550-71-12</a:t>
            </a:r>
            <a:endParaRPr lang="ru-RU" sz="1200" dirty="0">
              <a:latin typeface="+mj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74" y="2936285"/>
            <a:ext cx="509613" cy="50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>
          <a:xfrm>
            <a:off x="313513" y="349718"/>
            <a:ext cx="10631993" cy="7423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 smtClean="0">
                <a:latin typeface="Arial Black" panose="020B0A04020102020204" pitchFamily="34" charset="0"/>
              </a:rPr>
              <a:t>Тарифы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07987" y="2035338"/>
          <a:ext cx="11346306" cy="2781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218"/>
                <a:gridCol w="2328530"/>
                <a:gridCol w="2604977"/>
                <a:gridCol w="3455581"/>
              </a:tblGrid>
              <a:tr h="378951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Пакет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Объем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трафика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Стоимость пакета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Стоимость минуты робота</a:t>
                      </a:r>
                    </a:p>
                  </a:txBody>
                  <a:tcPr>
                    <a:noFill/>
                  </a:tcPr>
                </a:tc>
              </a:tr>
              <a:tr h="300278"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Голосовой робот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2 000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000 минут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 ₽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₽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278"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Голосовой робот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5 000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000 минут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000 ₽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₽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278"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Голосовой робот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0 000 минут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000 ₽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₽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278"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Голосовой робот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15 000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000 минут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4 000 ₽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₽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278"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Голосовой робот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20 000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000 минут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000 ₽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₽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278"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Голосовой робот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25 000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000 минут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000 ₽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₽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278"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Голосовой робот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30 000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000 минут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000 ₽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₽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278"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Голосовой робот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000 минут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148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000 ₽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 ₽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407987" y="2366737"/>
            <a:ext cx="11346305" cy="2525550"/>
            <a:chOff x="442913" y="2580063"/>
            <a:chExt cx="11075118" cy="1952387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442913" y="2580063"/>
              <a:ext cx="11075118" cy="0"/>
            </a:xfrm>
            <a:prstGeom prst="line">
              <a:avLst/>
            </a:prstGeom>
            <a:ln w="31750"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27B957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442913" y="4532450"/>
              <a:ext cx="11075118" cy="0"/>
            </a:xfrm>
            <a:prstGeom prst="line">
              <a:avLst/>
            </a:prstGeom>
            <a:ln w="31750"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27B957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2711283" y="2507885"/>
            <a:ext cx="1" cy="2262477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64231" y="2507885"/>
            <a:ext cx="38390" cy="2158708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583214" y="2611654"/>
            <a:ext cx="12542" cy="2158708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25262" y="5579735"/>
            <a:ext cx="10120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качестве голосового канала услуги используется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МультиФон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Бизнес, стоимость минуты для всех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пакетов составляет 1,35 </a:t>
            </a:r>
            <a:r>
              <a:rPr lang="ru-RU" sz="1200" dirty="0" smtClean="0"/>
              <a:t>₽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5" y="5592428"/>
            <a:ext cx="234687" cy="2346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90469" y="5057751"/>
            <a:ext cx="2069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Цены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руб. с учетом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НДС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513" y="965866"/>
            <a:ext cx="4568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Голосовой робот с доступом в ЛК</a:t>
            </a:r>
          </a:p>
        </p:txBody>
      </p:sp>
    </p:spTree>
    <p:extLst>
      <p:ext uri="{BB962C8B-B14F-4D97-AF65-F5344CB8AC3E}">
        <p14:creationId xmlns:p14="http://schemas.microsoft.com/office/powerpoint/2010/main" val="349948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>
          <a:xfrm>
            <a:off x="313513" y="325264"/>
            <a:ext cx="10631993" cy="7423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 smtClean="0">
                <a:latin typeface="Arial Black" panose="020B0A04020102020204" pitchFamily="34" charset="0"/>
              </a:rPr>
              <a:t>Тарифы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07987" y="2035336"/>
          <a:ext cx="11346306" cy="275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275"/>
                <a:gridCol w="2614473"/>
                <a:gridCol w="2604977"/>
                <a:gridCol w="3455581"/>
              </a:tblGrid>
              <a:tr h="4362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Профиль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клиента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Объем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трафика</a:t>
                      </a:r>
                      <a:endParaRPr lang="ru-RU" sz="1200" baseline="30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Стоимость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минуты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робота</a:t>
                      </a:r>
                      <a:endParaRPr lang="ru-RU" sz="1200" b="1" kern="1200" baseline="300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Телефония 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STMB</a:t>
                      </a:r>
                      <a:endParaRPr lang="ru-RU" sz="1200" b="1" kern="1200" baseline="300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45658"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Голосовой робот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– 50 000 минут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6,24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₽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₽</a:t>
                      </a: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658"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Голосовой робот 10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50 001 – 100 000 минут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6,06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₽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₽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658"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Голосовой робот 20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100 001 – 200 000 минут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5,88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₽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₽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5658"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Голосовой робот 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200 001 – 500 000 минут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5,70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₽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₽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41"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Голосовой робот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00 001 –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00 000 минут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 ₽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₽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8555"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Голосовой робот 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2000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Более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1 000 000 минут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₽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73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₽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407988" y="2343043"/>
            <a:ext cx="11346305" cy="2374921"/>
            <a:chOff x="442913" y="2580063"/>
            <a:chExt cx="11075118" cy="1952387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442913" y="2580063"/>
              <a:ext cx="11075118" cy="0"/>
            </a:xfrm>
            <a:prstGeom prst="line">
              <a:avLst/>
            </a:prstGeom>
            <a:ln w="31750"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27B957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442913" y="4532450"/>
              <a:ext cx="11075118" cy="0"/>
            </a:xfrm>
            <a:prstGeom prst="line">
              <a:avLst/>
            </a:prstGeom>
            <a:ln w="31750"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rgbClr val="27B957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/>
          <p:cNvCxnSpPr/>
          <p:nvPr/>
        </p:nvCxnSpPr>
        <p:spPr>
          <a:xfrm>
            <a:off x="2669485" y="2689294"/>
            <a:ext cx="65900" cy="167707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494215" y="2689294"/>
            <a:ext cx="72039" cy="1827998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995138" y="2689294"/>
            <a:ext cx="27026" cy="1827998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684944" y="4931065"/>
            <a:ext cx="2069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Цены в руб. с учетом НДС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7720" y="5515580"/>
            <a:ext cx="10120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Стоимость за разработку сценария, интеграцию или установка в контур, рассчитывается отдельно после оценки сложности скрипта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513" y="947836"/>
            <a:ext cx="5840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Голосовой робот с </a:t>
            </a:r>
            <a:r>
              <a:rPr lang="ru-RU" dirty="0" err="1">
                <a:latin typeface="Arial Black" panose="020B0A04020102020204" pitchFamily="34" charset="0"/>
              </a:rPr>
              <a:t>кастомной</a:t>
            </a:r>
            <a:r>
              <a:rPr lang="ru-RU" dirty="0">
                <a:latin typeface="Arial Black" panose="020B0A04020102020204" pitchFamily="34" charset="0"/>
              </a:rPr>
              <a:t> разработкой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1" y="5522845"/>
            <a:ext cx="234687" cy="2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9945" y="2482212"/>
            <a:ext cx="6276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GT Walsheim v2 Manual Black" panose="00000900000000000000" pitchFamily="50" charset="-52"/>
              </a:rPr>
              <a:t>Мы готовы </a:t>
            </a:r>
            <a:r>
              <a:rPr lang="ru-RU" sz="3200" dirty="0">
                <a:solidFill>
                  <a:srgbClr val="00B050"/>
                </a:solidFill>
                <a:latin typeface="GT Walsheim v2 Manual Black" panose="00000900000000000000" pitchFamily="50" charset="-52"/>
              </a:rPr>
              <a:t>к </a:t>
            </a:r>
            <a:r>
              <a:rPr lang="ru-RU" sz="3200" dirty="0" smtClean="0">
                <a:solidFill>
                  <a:srgbClr val="00B050"/>
                </a:solidFill>
                <a:latin typeface="GT Walsheim v2 Manual Black" panose="00000900000000000000" pitchFamily="50" charset="-52"/>
              </a:rPr>
              <a:t>запуску! </a:t>
            </a:r>
            <a:r>
              <a:rPr lang="ru-RU" sz="3200" dirty="0" smtClean="0">
                <a:solidFill>
                  <a:srgbClr val="7030A0"/>
                </a:solidFill>
                <a:latin typeface="GT Walsheim v2 Manual Black" panose="00000900000000000000" pitchFamily="50" charset="-52"/>
              </a:rPr>
              <a:t>А </a:t>
            </a:r>
            <a:r>
              <a:rPr lang="ru-RU" sz="3200" dirty="0" smtClean="0">
                <a:solidFill>
                  <a:srgbClr val="7030A0"/>
                </a:solidFill>
                <a:latin typeface="GT Walsheim v2 Manual Black" panose="00000900000000000000" pitchFamily="50" charset="-52"/>
              </a:rPr>
              <a:t>Вы?</a:t>
            </a:r>
            <a:endParaRPr lang="ru-RU" sz="3200" dirty="0">
              <a:solidFill>
                <a:srgbClr val="7030A0"/>
              </a:solidFill>
              <a:latin typeface="GT Walsheim v2 Manual Black" panose="00000900000000000000" pitchFamily="50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3" y="5654270"/>
            <a:ext cx="2809956" cy="89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18320</TotalTime>
  <Words>633</Words>
  <Application>Microsoft Office PowerPoint</Application>
  <PresentationFormat>Широкоэкранный</PresentationFormat>
  <Paragraphs>160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DejaVu Sans</vt:lpstr>
      <vt:lpstr>GT Walsheim Pro</vt:lpstr>
      <vt:lpstr>GT Walsheim v2 Manual Black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"МегаФон"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Andrey Levinsky (HQ)</dc:creator>
  <dc:description/>
  <cp:lastModifiedBy>Осипов Владислав (HQ)</cp:lastModifiedBy>
  <cp:revision>248</cp:revision>
  <cp:lastPrinted>2018-07-24T15:39:23Z</cp:lastPrinted>
  <dcterms:created xsi:type="dcterms:W3CDTF">2018-07-24T08:44:19Z</dcterms:created>
  <dcterms:modified xsi:type="dcterms:W3CDTF">2023-08-21T09:08:08Z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12</vt:i4>
  </property>
</Properties>
</file>